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C5FFC5"/>
    <a:srgbClr val="EB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13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2F515-3F17-42E7-A735-15A0E7A06BFB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B56E2-B2B2-44D4-A89B-F4D4FBFD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9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B56E2-B2B2-44D4-A89B-F4D4FBFD5C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3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3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79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54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6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3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3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0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3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2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2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FE1333D-8A33-4674-98DB-52C522B29B7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66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hyperlink" Target="https://gym.openai.com/" TargetMode="Externa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7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874460"/>
            <a:ext cx="6343672" cy="709865"/>
          </a:xfrm>
        </p:spPr>
        <p:txBody>
          <a:bodyPr>
            <a:normAutofit/>
          </a:bodyPr>
          <a:lstStyle/>
          <a:p>
            <a:r>
              <a:rPr lang="fa-IR" dirty="0"/>
              <a:t>یادگیری تقویتی چیست؟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2057400"/>
            <a:ext cx="3429000" cy="4297363"/>
          </a:xfrm>
        </p:spPr>
        <p:txBody>
          <a:bodyPr/>
          <a:lstStyle/>
          <a:p>
            <a:pPr algn="r" rtl="1"/>
            <a:r>
              <a:rPr lang="fa-IR" dirty="0"/>
              <a:t>عامل (</a:t>
            </a:r>
            <a:r>
              <a:rPr lang="en-US" dirty="0"/>
              <a:t>agent</a:t>
            </a:r>
            <a:r>
              <a:rPr lang="fa-IR" dirty="0"/>
              <a:t>)</a:t>
            </a:r>
          </a:p>
          <a:p>
            <a:pPr algn="r" rtl="1"/>
            <a:r>
              <a:rPr lang="fa-IR" dirty="0"/>
              <a:t>محیط (</a:t>
            </a:r>
            <a:r>
              <a:rPr lang="en-US" dirty="0"/>
              <a:t>environment</a:t>
            </a:r>
            <a:r>
              <a:rPr lang="fa-IR" dirty="0"/>
              <a:t>)</a:t>
            </a:r>
          </a:p>
          <a:p>
            <a:pPr algn="r" rtl="1"/>
            <a:r>
              <a:rPr lang="fa-IR" dirty="0"/>
              <a:t>امتیاز </a:t>
            </a:r>
            <a:r>
              <a:rPr lang="en-US" dirty="0"/>
              <a:t>(reward)</a:t>
            </a:r>
          </a:p>
          <a:p>
            <a:pPr algn="r" rtl="1"/>
            <a:r>
              <a:rPr lang="fa-IR" dirty="0"/>
              <a:t>مشاهده (</a:t>
            </a:r>
            <a:r>
              <a:rPr lang="en-US" dirty="0"/>
              <a:t>observation</a:t>
            </a:r>
            <a:r>
              <a:rPr lang="fa-IR" dirty="0"/>
              <a:t>)</a:t>
            </a:r>
          </a:p>
          <a:p>
            <a:pPr algn="r" rtl="1"/>
            <a:r>
              <a:rPr lang="fa-IR" dirty="0"/>
              <a:t>حالت (</a:t>
            </a:r>
            <a:r>
              <a:rPr lang="en-US" dirty="0"/>
              <a:t>state</a:t>
            </a:r>
            <a:r>
              <a:rPr lang="fa-IR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70150"/>
            <a:ext cx="4048751" cy="3884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0" y="2470150"/>
            <a:ext cx="4055821" cy="38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DF63C2-0B3B-4819-B837-1073E5ED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3200400"/>
            <a:ext cx="2076450" cy="3281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2EA89-7269-4AF6-B4E9-1CFD3B15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3837"/>
            <a:ext cx="2076450" cy="2900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C65B81-7355-4B7D-A9AE-D7D2E344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0349"/>
            <a:ext cx="2362200" cy="2322851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25" y="838200"/>
            <a:ext cx="4553585" cy="4763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9113478-517E-471D-8470-01687C6B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15" y="123612"/>
            <a:ext cx="7524003" cy="1636915"/>
          </a:xfrm>
          <a:solidFill>
            <a:schemeClr val="tx1"/>
          </a:solidFill>
        </p:spPr>
        <p:txBody>
          <a:bodyPr/>
          <a:lstStyle/>
          <a:p>
            <a:pPr algn="ctr" rtl="1"/>
            <a:br>
              <a:rPr lang="en-US" dirty="0">
                <a:solidFill>
                  <a:schemeClr val="accent1"/>
                </a:solidFill>
              </a:rPr>
            </a:br>
            <a:r>
              <a:rPr lang="fa-IR" dirty="0">
                <a:solidFill>
                  <a:schemeClr val="accent1"/>
                </a:solidFill>
              </a:rPr>
              <a:t>مفاهیم ابتدایی یادگیری تقویتی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8285E9-FE22-4506-A22F-2DFE78A5EAEA}"/>
              </a:ext>
            </a:extLst>
          </p:cNvPr>
          <p:cNvSpPr/>
          <p:nvPr/>
        </p:nvSpPr>
        <p:spPr>
          <a:xfrm>
            <a:off x="1828800" y="1676400"/>
            <a:ext cx="5562600" cy="3048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Gym : FrozenLake8x8-v0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9FD698-6CFA-4813-82DE-FB3C41D15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2226834"/>
            <a:ext cx="1314450" cy="2343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C25F8-AA0F-40B2-A639-32F50D4078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26834"/>
            <a:ext cx="1295400" cy="2362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E25576-1D41-4E31-87AA-36FE2B34A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41" y="1893968"/>
            <a:ext cx="7219950" cy="2783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215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/>
              <a:t>OpenAI</a:t>
            </a:r>
            <a:r>
              <a:rPr lang="en-US" dirty="0"/>
              <a:t> Gym     </a:t>
            </a:r>
            <a:r>
              <a:rPr lang="fa-IR" dirty="0"/>
              <a:t> چیست؟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416083"/>
            <a:ext cx="5286000" cy="3636510"/>
          </a:xfrm>
        </p:spPr>
        <p:txBody>
          <a:bodyPr>
            <a:normAutofit/>
          </a:bodyPr>
          <a:lstStyle/>
          <a:p>
            <a:pPr algn="r" rtl="1"/>
            <a:r>
              <a:rPr lang="fa-IR" sz="2000" dirty="0"/>
              <a:t>آدرس : </a:t>
            </a:r>
            <a:r>
              <a:rPr lang="en-US" sz="2000" dirty="0">
                <a:hlinkClick r:id="rId4"/>
              </a:rPr>
              <a:t>https://gym.openai.com</a:t>
            </a:r>
            <a:endParaRPr lang="fa-IR" sz="2000" dirty="0"/>
          </a:p>
          <a:p>
            <a:pPr algn="r" rtl="1"/>
            <a:r>
              <a:rPr lang="fa-IR" sz="2000" dirty="0"/>
              <a:t>وظایف :</a:t>
            </a:r>
          </a:p>
          <a:p>
            <a:pPr lvl="1" algn="r" rtl="1"/>
            <a:r>
              <a:rPr lang="fa-IR" sz="1800" dirty="0"/>
              <a:t>یکسان سازی مقالات</a:t>
            </a:r>
          </a:p>
          <a:p>
            <a:pPr lvl="1" algn="r" rtl="1"/>
            <a:r>
              <a:rPr lang="fa-IR" sz="1800" dirty="0"/>
              <a:t>شبیه سازی محیط های متنوع و پیش ساخته</a:t>
            </a:r>
          </a:p>
          <a:p>
            <a:pPr lvl="1" algn="r" rtl="1"/>
            <a:r>
              <a:rPr lang="fa-IR" sz="1800" dirty="0"/>
              <a:t>امکان اضافه کردن محیط های جدید</a:t>
            </a:r>
            <a:endParaRPr lang="en-US" sz="1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60E50C-4CE8-46AE-8459-B277520BF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2400" y="609600"/>
            <a:ext cx="856142" cy="970450"/>
          </a:xfrm>
          <a:prstGeom prst="rect">
            <a:avLst/>
          </a:prstGeom>
        </p:spPr>
      </p:pic>
      <p:pic>
        <p:nvPicPr>
          <p:cNvPr id="8" name="openai-gym-site">
            <a:hlinkClick r:id="" action="ppaction://media"/>
            <a:extLst>
              <a:ext uri="{FF2B5EF4-FFF2-40B4-BE49-F238E27FC236}">
                <a16:creationId xmlns:a16="http://schemas.microsoft.com/office/drawing/2014/main" id="{89A5F466-BD5D-4BB3-9BCC-0B7567D33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399" y="4495800"/>
            <a:ext cx="4210844" cy="2034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DDC67-479B-4F70-A606-2820FE0D79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424" y="1782937"/>
            <a:ext cx="4587638" cy="3292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Action Button: Get Information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672114C-3BD3-4F21-9412-38732D0B996D}"/>
              </a:ext>
            </a:extLst>
          </p:cNvPr>
          <p:cNvSpPr/>
          <p:nvPr/>
        </p:nvSpPr>
        <p:spPr>
          <a:xfrm>
            <a:off x="8334000" y="6095999"/>
            <a:ext cx="480816" cy="459471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ction Button: Get Information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B50DF56-4CFF-4CD3-936A-099783E30070}"/>
              </a:ext>
            </a:extLst>
          </p:cNvPr>
          <p:cNvSpPr/>
          <p:nvPr/>
        </p:nvSpPr>
        <p:spPr>
          <a:xfrm>
            <a:off x="329181" y="6095998"/>
            <a:ext cx="480816" cy="459471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B94FE4-649A-440F-8A89-730443AE5B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77" y="185308"/>
            <a:ext cx="7303418" cy="638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26146 -0.2261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-1131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15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D2FD758-787C-4EA2-8528-98D3FF73D7F2}"/>
              </a:ext>
            </a:extLst>
          </p:cNvPr>
          <p:cNvSpPr/>
          <p:nvPr/>
        </p:nvSpPr>
        <p:spPr>
          <a:xfrm>
            <a:off x="2667000" y="1896343"/>
            <a:ext cx="64770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تعاریف یادگیری تقویتی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99" y="2087705"/>
            <a:ext cx="2802294" cy="4961657"/>
          </a:xfrm>
        </p:spPr>
        <p:txBody>
          <a:bodyPr>
            <a:normAutofit/>
          </a:bodyPr>
          <a:lstStyle/>
          <a:p>
            <a:r>
              <a:rPr lang="en-US" dirty="0"/>
              <a:t>Markov State &amp; Markov process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</a:t>
            </a:r>
          </a:p>
          <a:p>
            <a:pPr marL="0" indent="0">
              <a:buNone/>
            </a:pPr>
            <a:endParaRPr lang="fa-IR" dirty="0"/>
          </a:p>
          <a:p>
            <a:r>
              <a:rPr lang="en-US" dirty="0"/>
              <a:t>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State Transition matrix</a:t>
            </a:r>
            <a:endParaRPr lang="fa-IR" dirty="0"/>
          </a:p>
          <a:p>
            <a:endParaRPr lang="en-US" dirty="0"/>
          </a:p>
          <a:p>
            <a:r>
              <a:rPr lang="en-US" dirty="0"/>
              <a:t>Return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3069D-C8FF-470B-ACA0-DCEB1FDD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11" y="2819400"/>
            <a:ext cx="3733800" cy="771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597A9-2892-48D1-AD99-928E2489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93" y="2286000"/>
            <a:ext cx="4150520" cy="48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6B9B1-1203-4668-829B-4138C328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11" y="3657600"/>
            <a:ext cx="3596952" cy="899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D2ACF8-A880-4A55-89BE-D6E42591D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165" y="4495800"/>
            <a:ext cx="2951069" cy="1299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70C2D1-9184-4E1C-B36D-D8771A77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880" y="5049806"/>
            <a:ext cx="2940183" cy="431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DC8868-8411-4B49-BEF5-891C1A325D7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5600" y="5791200"/>
            <a:ext cx="5562538" cy="10568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9CF779-A5F6-432B-AA4C-2C7E014EE6A4}"/>
              </a:ext>
            </a:extLst>
          </p:cNvPr>
          <p:cNvCxnSpPr>
            <a:cxnSpLocks/>
          </p:cNvCxnSpPr>
          <p:nvPr/>
        </p:nvCxnSpPr>
        <p:spPr>
          <a:xfrm>
            <a:off x="2859880" y="5785694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D87B96-CB60-48F0-981A-3FEA2FF5432A}"/>
              </a:ext>
            </a:extLst>
          </p:cNvPr>
          <p:cNvCxnSpPr>
            <a:cxnSpLocks/>
          </p:cNvCxnSpPr>
          <p:nvPr/>
        </p:nvCxnSpPr>
        <p:spPr>
          <a:xfrm>
            <a:off x="2895600" y="4495800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93D436-1A40-4300-9AE7-8DDFC298D820}"/>
              </a:ext>
            </a:extLst>
          </p:cNvPr>
          <p:cNvCxnSpPr>
            <a:cxnSpLocks/>
          </p:cNvCxnSpPr>
          <p:nvPr/>
        </p:nvCxnSpPr>
        <p:spPr>
          <a:xfrm>
            <a:off x="2914046" y="3733800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52EFF7-A9A8-43A9-AEA4-B6B04D4BD545}"/>
              </a:ext>
            </a:extLst>
          </p:cNvPr>
          <p:cNvCxnSpPr>
            <a:cxnSpLocks/>
          </p:cNvCxnSpPr>
          <p:nvPr/>
        </p:nvCxnSpPr>
        <p:spPr>
          <a:xfrm>
            <a:off x="2895600" y="2819400"/>
            <a:ext cx="6001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71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5F2184-E2DF-4692-A370-8ADDEBCBE0AF}"/>
              </a:ext>
            </a:extLst>
          </p:cNvPr>
          <p:cNvSpPr/>
          <p:nvPr/>
        </p:nvSpPr>
        <p:spPr>
          <a:xfrm>
            <a:off x="3581400" y="1896343"/>
            <a:ext cx="5638800" cy="496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839345"/>
            <a:ext cx="3762003" cy="3179310"/>
          </a:xfrm>
        </p:spPr>
        <p:txBody>
          <a:bodyPr/>
          <a:lstStyle/>
          <a:p>
            <a:r>
              <a:rPr lang="en-US" dirty="0"/>
              <a:t>State value function</a:t>
            </a:r>
          </a:p>
          <a:p>
            <a:endParaRPr lang="en-US" dirty="0"/>
          </a:p>
          <a:p>
            <a:r>
              <a:rPr lang="en-US" u="sng" dirty="0"/>
              <a:t>Bellman equation</a:t>
            </a:r>
            <a:r>
              <a:rPr lang="en-US" dirty="0"/>
              <a:t> for MRPs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B74CC-DF20-4851-B041-FCABD447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604437"/>
            <a:ext cx="3261643" cy="609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63CBB-969C-4141-B375-4A7173F3C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3657600"/>
            <a:ext cx="5109606" cy="18885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7D7EC4-6174-4C36-97C9-21F944416994}"/>
              </a:ext>
            </a:extLst>
          </p:cNvPr>
          <p:cNvCxnSpPr>
            <a:cxnSpLocks/>
          </p:cNvCxnSpPr>
          <p:nvPr/>
        </p:nvCxnSpPr>
        <p:spPr>
          <a:xfrm>
            <a:off x="3838203" y="3396054"/>
            <a:ext cx="52295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CE3CD57-9AFC-451E-8D29-CC5DCEAA7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418" y="3581400"/>
            <a:ext cx="5863567" cy="3156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5A581A-EA3C-4306-9E6E-C983C8FEA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3553421"/>
            <a:ext cx="6066046" cy="784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DDEF9B-6461-43C3-B544-4C1B35469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844" y="4221221"/>
            <a:ext cx="6927878" cy="24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8763000" cy="5291504"/>
          </a:xfrm>
        </p:spPr>
      </p:pic>
    </p:spTree>
    <p:extLst>
      <p:ext uri="{BB962C8B-B14F-4D97-AF65-F5344CB8AC3E}">
        <p14:creationId xmlns:p14="http://schemas.microsoft.com/office/powerpoint/2010/main" val="1278822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5014</TotalTime>
  <Words>82</Words>
  <Application>Microsoft Office PowerPoint</Application>
  <PresentationFormat>On-screen Show (4:3)</PresentationFormat>
  <Paragraphs>35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Century Gothic</vt:lpstr>
      <vt:lpstr>Wingdings 2</vt:lpstr>
      <vt:lpstr>Quotable</vt:lpstr>
      <vt:lpstr>PowerPoint Presentation</vt:lpstr>
      <vt:lpstr>یادگیری تقویتی چیست؟</vt:lpstr>
      <vt:lpstr> مفاهیم ابتدایی یادگیری تقویتی </vt:lpstr>
      <vt:lpstr>OpenAI Gym      چیست؟</vt:lpstr>
      <vt:lpstr>تعاریف یادگیری تقویتی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MohammadRaziei</dc:creator>
  <cp:lastModifiedBy>Mohammad</cp:lastModifiedBy>
  <cp:revision>66</cp:revision>
  <dcterms:created xsi:type="dcterms:W3CDTF">2019-09-10T04:55:32Z</dcterms:created>
  <dcterms:modified xsi:type="dcterms:W3CDTF">2019-10-10T21:05:09Z</dcterms:modified>
</cp:coreProperties>
</file>